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5" r:id="rId3"/>
    <p:sldId id="279" r:id="rId4"/>
    <p:sldId id="266" r:id="rId5"/>
    <p:sldId id="261" r:id="rId6"/>
    <p:sldId id="258" r:id="rId7"/>
    <p:sldId id="262" r:id="rId8"/>
    <p:sldId id="259" r:id="rId9"/>
    <p:sldId id="271" r:id="rId10"/>
    <p:sldId id="277" r:id="rId11"/>
    <p:sldId id="270" r:id="rId12"/>
    <p:sldId id="264" r:id="rId13"/>
  </p:sldIdLst>
  <p:sldSz cx="9144000" cy="5143500" type="screen16x9"/>
  <p:notesSz cx="6858000" cy="9144000"/>
  <p:embeddedFontLst>
    <p:embeddedFont>
      <p:font typeface="段宁毛笔行书" charset="-122"/>
      <p:regular r:id="rId16"/>
    </p:embeddedFont>
    <p:embeddedFont>
      <p:font typeface="汉仪中隶书简" charset="-122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楷体" pitchFamily="49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1B0E"/>
    <a:srgbClr val="8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7" autoAdjust="0"/>
    <p:restoredTop sz="94346" autoAdjust="0"/>
  </p:normalViewPr>
  <p:slideViewPr>
    <p:cSldViewPr>
      <p:cViewPr>
        <p:scale>
          <a:sx n="100" d="100"/>
          <a:sy n="100" d="100"/>
        </p:scale>
        <p:origin x="-1464" y="-8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9E18-9F6F-4386-B4A1-7FB1B8D30DBD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5C133-36F0-48CE-AFC2-7045CFC807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21470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4FF3B-289B-4E00-89D2-EECCFE9E253B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F4388-D386-43E5-AE16-202804AF36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6178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F4388-D386-43E5-AE16-202804AF36C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3266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F4388-D386-43E5-AE16-202804AF36C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5534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F4388-D386-43E5-AE16-202804AF36C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0756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2018/3/1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25" t="11930" r="21886"/>
          <a:stretch/>
        </p:blipFill>
        <p:spPr>
          <a:xfrm>
            <a:off x="0" y="-35471"/>
            <a:ext cx="9144001" cy="51789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3648" y="3067879"/>
            <a:ext cx="6143029" cy="205770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652" r="4092"/>
          <a:stretch/>
        </p:blipFill>
        <p:spPr>
          <a:xfrm>
            <a:off x="179512" y="339502"/>
            <a:ext cx="9144000" cy="1800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6296" y="1995686"/>
            <a:ext cx="576064" cy="122413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3635894" y="627532"/>
            <a:ext cx="4824537" cy="13411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55776" y="771550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 smtClean="0">
                <a:ln w="3175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段宁毛笔行书" panose="03000509000000000000" pitchFamily="65" charset="-122"/>
                <a:ea typeface="段宁毛笔行书" panose="03000509000000000000" pitchFamily="65" charset="-122"/>
              </a:rPr>
              <a:t>射雕英雄传</a:t>
            </a:r>
            <a:endParaRPr lang="zh-CN" altLang="en-US" sz="6600" dirty="0">
              <a:ln w="3175"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段宁毛笔行书" panose="03000509000000000000" pitchFamily="65" charset="-122"/>
              <a:ea typeface="段宁毛笔行书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2418633">
            <a:off x="1875680" y="3556869"/>
            <a:ext cx="7744984" cy="576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7236296" y="2211710"/>
            <a:ext cx="615553" cy="12241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段宁毛笔行书" charset="-122"/>
                <a:ea typeface="段宁毛笔行书" charset="-122"/>
              </a:rPr>
              <a:t>金</a:t>
            </a:r>
            <a:r>
              <a:rPr lang="zh-CN" altLang="en-US" sz="2800" dirty="0" smtClean="0">
                <a:solidFill>
                  <a:schemeClr val="bg1"/>
                </a:solidFill>
                <a:latin typeface="段宁毛笔行书" charset="-122"/>
                <a:ea typeface="段宁毛笔行书" charset="-122"/>
              </a:rPr>
              <a:t>庸</a:t>
            </a:r>
            <a:endParaRPr lang="zh-CN" altLang="en-US" sz="2800" dirty="0">
              <a:solidFill>
                <a:schemeClr val="bg1"/>
              </a:solidFill>
              <a:latin typeface="段宁毛笔行书" charset="-122"/>
              <a:ea typeface="段宁毛笔行书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2280" y="3867894"/>
            <a:ext cx="183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段宁毛笔行书" charset="-122"/>
                <a:ea typeface="段宁毛笔行书" charset="-122"/>
              </a:rPr>
              <a:t>初二</a:t>
            </a:r>
            <a:r>
              <a:rPr lang="en-US" altLang="zh-CN" sz="1400" dirty="0" smtClean="0">
                <a:latin typeface="段宁毛笔行书" charset="-122"/>
                <a:ea typeface="段宁毛笔行书" charset="-122"/>
              </a:rPr>
              <a:t>18</a:t>
            </a:r>
            <a:r>
              <a:rPr lang="zh-CN" altLang="en-US" sz="1400" dirty="0" smtClean="0">
                <a:latin typeface="段宁毛笔行书" charset="-122"/>
                <a:ea typeface="段宁毛笔行书" charset="-122"/>
              </a:rPr>
              <a:t>班 戴君美</a:t>
            </a:r>
            <a:endParaRPr lang="zh-CN" altLang="en-US" sz="1400" dirty="0">
              <a:latin typeface="段宁毛笔行书" charset="-122"/>
              <a:ea typeface="段宁毛笔行书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374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19872" y="483518"/>
            <a:ext cx="53285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    </a:t>
            </a:r>
            <a:r>
              <a:rPr lang="zh-CN" altLang="en-US" sz="20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最</a:t>
            </a:r>
            <a:r>
              <a:rPr lang="zh-CN" altLang="en-US" sz="20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终，长生天要带走草原的“雄鹰”，郭靖还是不远万里地回到草原，见成吉思汗最后一面。成吉思汗统一四海列国的雄心，与侠之大者为国为民，从内核而言颇有殊途同归之处，但是，征战杀伐间的累累白骨，又是侠之大者无法接受的。于是，郭靖直言不讳地将霸业背后的尸山血河展示给了成吉思汗，让心如铁石的老英雄也不禁思考权衡。</a:t>
            </a:r>
            <a:r>
              <a:rPr lang="zh-CN" altLang="en-US" sz="2000" dirty="0" smtClean="0">
                <a:latin typeface="汉仪中隶书简" charset="-122"/>
                <a:ea typeface="汉仪中隶书简" charset="-122"/>
              </a:rPr>
              <a:t/>
            </a:r>
            <a:br>
              <a:rPr lang="zh-CN" altLang="en-US" sz="2000" dirty="0" smtClean="0">
                <a:latin typeface="汉仪中隶书简" charset="-122"/>
                <a:ea typeface="汉仪中隶书简" charset="-122"/>
              </a:rPr>
            </a:br>
            <a:r>
              <a:rPr lang="zh-CN" altLang="en-US" sz="2000" dirty="0" smtClean="0">
                <a:latin typeface="汉仪中隶书简" charset="-122"/>
                <a:ea typeface="汉仪中隶书简" charset="-122"/>
              </a:rPr>
              <a:t>    </a:t>
            </a:r>
            <a:r>
              <a:rPr lang="zh-CN" altLang="en-US" sz="20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到此为止，整个故事已不再是传统的武侠，而是上升到了对</a:t>
            </a:r>
            <a:r>
              <a:rPr lang="zh-CN" altLang="en-US" sz="2000" dirty="0" smtClean="0">
                <a:solidFill>
                  <a:srgbClr val="C21B0E"/>
                </a:solidFill>
                <a:latin typeface="汉仪中隶书简" charset="-122"/>
                <a:ea typeface="汉仪中隶书简" charset="-122"/>
              </a:rPr>
              <a:t>人文主义</a:t>
            </a:r>
            <a:r>
              <a:rPr lang="zh-CN" altLang="en-US" sz="20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和</a:t>
            </a:r>
            <a:r>
              <a:rPr lang="zh-CN" altLang="en-US" sz="2000" dirty="0" smtClean="0">
                <a:solidFill>
                  <a:srgbClr val="C21B0E"/>
                </a:solidFill>
                <a:latin typeface="汉仪中隶书简" charset="-122"/>
                <a:ea typeface="汉仪中隶书简" charset="-122"/>
              </a:rPr>
              <a:t>英雄史观</a:t>
            </a:r>
            <a:r>
              <a:rPr lang="zh-CN" altLang="en-US" sz="20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的思考，射雕英雄，</a:t>
            </a:r>
            <a:r>
              <a:rPr lang="zh-CN" altLang="en-US" sz="2000" dirty="0" smtClean="0">
                <a:solidFill>
                  <a:srgbClr val="C21B0E"/>
                </a:solidFill>
                <a:latin typeface="汉仪中隶书简" charset="-122"/>
                <a:ea typeface="汉仪中隶书简" charset="-122"/>
              </a:rPr>
              <a:t>一个带着疑惑陨落</a:t>
            </a:r>
            <a:r>
              <a:rPr lang="zh-CN" altLang="en-US" sz="20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，</a:t>
            </a:r>
            <a:r>
              <a:rPr lang="zh-CN" altLang="en-US" sz="2000" dirty="0" smtClean="0">
                <a:solidFill>
                  <a:srgbClr val="C21B0E"/>
                </a:solidFill>
                <a:latin typeface="汉仪中隶书简" charset="-122"/>
                <a:ea typeface="汉仪中隶书简" charset="-122"/>
              </a:rPr>
              <a:t>一个带着迷茫南归</a:t>
            </a:r>
            <a:r>
              <a:rPr lang="zh-CN" altLang="en-US" sz="20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，都称不上完美也说不上圆满，却又在一定程度上殊途同归。</a:t>
            </a:r>
            <a:endParaRPr lang="zh-CN" altLang="en-US" sz="2000" dirty="0">
              <a:latin typeface="汉仪中隶书简" charset="-122"/>
              <a:ea typeface="汉仪中隶书简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36396" y="1203598"/>
            <a:ext cx="1107996" cy="27363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 smtClean="0">
                <a:latin typeface="段宁毛笔行书" panose="03000509000000000000" charset="-122"/>
                <a:ea typeface="段宁毛笔行书" panose="03000509000000000000" charset="-122"/>
              </a:rPr>
              <a:t>三十功名尘与土</a:t>
            </a:r>
          </a:p>
          <a:p>
            <a:r>
              <a:rPr lang="zh-CN" altLang="en-US" sz="2000" dirty="0" smtClean="0">
                <a:latin typeface="段宁毛笔行书" panose="03000509000000000000" charset="-122"/>
                <a:ea typeface="段宁毛笔行书" panose="03000509000000000000" charset="-122"/>
              </a:rPr>
              <a:t>   八</a:t>
            </a:r>
            <a:r>
              <a:rPr lang="zh-CN" altLang="en-US" sz="2000" dirty="0" smtClean="0">
                <a:latin typeface="段宁毛笔行书" panose="03000509000000000000" charset="-122"/>
                <a:ea typeface="段宁毛笔行书" panose="03000509000000000000" charset="-122"/>
              </a:rPr>
              <a:t>千里路云和月</a:t>
            </a:r>
          </a:p>
          <a:p>
            <a:endParaRPr lang="zh-CN" altLang="en-US" sz="2000" dirty="0">
              <a:latin typeface="段宁毛笔行书" panose="03000509000000000000" charset="-122"/>
              <a:ea typeface="段宁毛笔行书" panose="03000509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339502"/>
            <a:ext cx="3368939" cy="44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260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99"/>
          <a:stretch/>
        </p:blipFill>
        <p:spPr>
          <a:xfrm>
            <a:off x="2627784" y="-164554"/>
            <a:ext cx="3528391" cy="4587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95486"/>
            <a:ext cx="421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郭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靖心想：“自今而后，与大汗未必有再见之日，纵然惹他恼怒，心中言语终须说个明白。”昂然说道：“大汗，你养我教我，逼死我母，这些旧事，那也不必说了。你一直当我是亲人，爱我、提拔我，我也当你是亲人般敬你、爱你，我只想问你一句：人死之后，葬在地下，占得多少土地？”成吉思汗一怔，马鞭打个圈儿，道：“那也不过这般大小。”郭靖道：“是啊，那你杀这么多人，流这么多血，占了这么多国土，到头来又有何用？”成吉思汗默然不语。</a:t>
            </a:r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643758"/>
            <a:ext cx="31318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郭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靖又道：“</a:t>
            </a:r>
            <a:r>
              <a:rPr lang="zh-CN" altLang="en-US" sz="1400" b="1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自来英雄而为当世钦仰、后人追慕，必是为民造福、爱护百姓之人。以我之见，杀得人多却未必算是英雄。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”成吉思汗道：“难道我一生就没做过什么好事？”郭靖道：“好事自然是有，而且也很大，你叫蒙古人不可自相残杀，大伙儿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的</a:t>
            </a:r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4189393"/>
            <a:ext cx="4211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日子都过得好了。你灭却数十国，归并千百部族，统帅万国，大家奉你号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令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，万国百姓都有太平日子好过，大家不再你打我，我打你，日子过得太平，人人心里是很感激你的。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只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是你南征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西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伐，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积尸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如</a:t>
            </a:r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99584" y="843558"/>
            <a:ext cx="37444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    成</a:t>
            </a:r>
            <a:r>
              <a:rPr lang="zh-CN" altLang="en-US" sz="1400" b="1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吉思汗一生自负，此际给他这么一顿说，竟难以辩驳，回首前尘，勒马回顾，不禁茫然若失，过了半晌，哇的一声，一大口鲜血喷在地下。</a:t>
            </a:r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3968" y="1419622"/>
            <a:ext cx="923330" cy="31683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段宁毛笔行书" charset="-122"/>
                <a:ea typeface="段宁毛笔行书" charset="-122"/>
              </a:rPr>
              <a:t>英 雄</a:t>
            </a:r>
            <a:endParaRPr lang="zh-CN" altLang="en-US" sz="4800" dirty="0">
              <a:solidFill>
                <a:schemeClr val="bg1"/>
              </a:solidFill>
              <a:latin typeface="段宁毛笔行书" charset="-122"/>
              <a:ea typeface="段宁毛笔行书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84168" y="1635646"/>
            <a:ext cx="2952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    郭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靖吓了一跳，才知自己把话说重了，忙伸手扶住，说道：“大汗，你回去歇歇。我言语多有冒犯，请你恕罪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。”                                               </a:t>
            </a:r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31632" y="2715766"/>
            <a:ext cx="331236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    成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吉思汗淡淡一笑，一张脸全成蜡黄，叹道：“我左右之人，没一个如你这般大胆，敢跟我说几句真心话。”随即眉毛一扬，脸现傲色，朗声道：“</a:t>
            </a:r>
            <a:r>
              <a:rPr lang="zh-CN" altLang="en-US" sz="1400" b="1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我一生纵横天下，灭国无数，依你说竟算不得英雄？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嘿，真是孩子话！”在马臀上猛抽一鞭，急驰而回。</a:t>
            </a:r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4299942"/>
            <a:ext cx="41399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    当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晚成吉思汗崩于金帐之中，临死之际，口里喃喃念着：“</a:t>
            </a:r>
            <a:r>
              <a:rPr lang="zh-CN" altLang="en-US" sz="1400" b="1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英雄，英雄</a:t>
            </a:r>
            <a:r>
              <a:rPr lang="en-US" altLang="zh-CN" sz="1400" b="1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……”</a:t>
            </a:r>
            <a:r>
              <a:rPr lang="zh-CN" altLang="en-US" sz="1400" b="1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想是心中一直琢磨着郭靖的那番言语。</a:t>
            </a:r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52120" y="123478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山</a:t>
            </a:r>
            <a:r>
              <a:rPr lang="zh-CN" altLang="en-US" sz="1400" dirty="0" smtClean="0">
                <a:solidFill>
                  <a:srgbClr val="1A1A1A"/>
                </a:solidFill>
                <a:latin typeface="楷体" pitchFamily="49" charset="-122"/>
                <a:ea typeface="楷体" pitchFamily="49" charset="-122"/>
              </a:rPr>
              <a:t>，那功罪是非，可就难说得很了。”他生性戆直，心中想到什么就说什么。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7504" y="0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段宁毛笔行书" charset="-122"/>
                <a:ea typeface="段宁毛笔行书" charset="-122"/>
              </a:rPr>
              <a:t>原文：</a:t>
            </a:r>
            <a:endParaRPr lang="zh-CN" altLang="en-US" sz="1400" dirty="0">
              <a:latin typeface="段宁毛笔行书" charset="-122"/>
              <a:ea typeface="段宁毛笔行书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112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4400" y="0"/>
            <a:ext cx="82296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92280" y="411510"/>
            <a:ext cx="738664" cy="24006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atin typeface="段宁毛笔行书" charset="-122"/>
                <a:ea typeface="段宁毛笔行书" charset="-122"/>
              </a:rPr>
              <a:t>壮志饥餐胡虏</a:t>
            </a:r>
            <a:r>
              <a:rPr lang="zh-CN" altLang="en-US" dirty="0" smtClean="0">
                <a:latin typeface="段宁毛笔行书" charset="-122"/>
                <a:ea typeface="段宁毛笔行书" charset="-122"/>
              </a:rPr>
              <a:t>肉 </a:t>
            </a:r>
            <a:endParaRPr lang="en-US" altLang="zh-CN" dirty="0" smtClean="0">
              <a:latin typeface="段宁毛笔行书" charset="-122"/>
              <a:ea typeface="段宁毛笔行书" charset="-122"/>
            </a:endParaRPr>
          </a:p>
          <a:p>
            <a:r>
              <a:rPr lang="en-US" altLang="zh-CN" dirty="0" smtClean="0">
                <a:latin typeface="段宁毛笔行书" charset="-122"/>
                <a:ea typeface="段宁毛笔行书" charset="-122"/>
              </a:rPr>
              <a:t> </a:t>
            </a:r>
            <a:r>
              <a:rPr lang="en-US" altLang="zh-CN" dirty="0" smtClean="0">
                <a:latin typeface="段宁毛笔行书" charset="-122"/>
                <a:ea typeface="段宁毛笔行书" charset="-122"/>
              </a:rPr>
              <a:t>  </a:t>
            </a:r>
            <a:r>
              <a:rPr lang="zh-CN" altLang="en-US" dirty="0" smtClean="0">
                <a:latin typeface="段宁毛笔行书" charset="-122"/>
                <a:ea typeface="段宁毛笔行书" charset="-122"/>
              </a:rPr>
              <a:t>笑</a:t>
            </a:r>
            <a:r>
              <a:rPr lang="zh-CN" altLang="en-US" dirty="0" smtClean="0">
                <a:latin typeface="段宁毛笔行书" charset="-122"/>
                <a:ea typeface="段宁毛笔行书" charset="-122"/>
              </a:rPr>
              <a:t>谈渴饮匈奴</a:t>
            </a:r>
            <a:r>
              <a:rPr lang="zh-CN" altLang="en-US" dirty="0" smtClean="0">
                <a:latin typeface="段宁毛笔行书" charset="-122"/>
                <a:ea typeface="段宁毛笔行书" charset="-122"/>
              </a:rPr>
              <a:t>血</a:t>
            </a:r>
            <a:endParaRPr lang="zh-CN" altLang="en-US" dirty="0">
              <a:latin typeface="段宁毛笔行书" charset="-122"/>
              <a:ea typeface="段宁毛笔行书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1995686"/>
            <a:ext cx="861774" cy="122084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400" dirty="0" smtClean="0">
                <a:latin typeface="段宁毛笔行书" pitchFamily="65" charset="-122"/>
                <a:ea typeface="段宁毛笔行书" pitchFamily="65" charset="-122"/>
              </a:rPr>
              <a:t>感谢</a:t>
            </a:r>
            <a:endParaRPr lang="zh-CN" altLang="en-US" sz="4400" dirty="0">
              <a:latin typeface="段宁毛笔行书" pitchFamily="65" charset="-122"/>
              <a:ea typeface="段宁毛笔行书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68560" y="2083182"/>
            <a:ext cx="4139683" cy="30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537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6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819" t="10202" r="1292" b="1728"/>
          <a:stretch/>
        </p:blipFill>
        <p:spPr>
          <a:xfrm flipH="1">
            <a:off x="-1" y="0"/>
            <a:ext cx="9144001" cy="51789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78462" y="915566"/>
            <a:ext cx="677108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>
                <a:latin typeface="汉仪中隶书简" panose="02010609000101010101" pitchFamily="49" charset="-122"/>
                <a:ea typeface="汉仪中隶书简" panose="02010609000101010101" pitchFamily="49" charset="-122"/>
              </a:rPr>
              <a:t>前言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1720" y="1419622"/>
            <a:ext cx="4616648" cy="28083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汉仪中隶书简" charset="-122"/>
                <a:ea typeface="汉仪中隶书简" charset="-122"/>
              </a:rPr>
              <a:t>为国为民最重要的外在表现就是</a:t>
            </a:r>
            <a:r>
              <a:rPr lang="zh-CN" altLang="en-US" sz="2400" dirty="0" smtClean="0">
                <a:solidFill>
                  <a:schemeClr val="accent6">
                    <a:lumMod val="50000"/>
                  </a:schemeClr>
                </a:solidFill>
                <a:latin typeface="汉仪中隶书简" charset="-122"/>
                <a:ea typeface="汉仪中隶书简" charset="-122"/>
              </a:rPr>
              <a:t>仁爱</a:t>
            </a:r>
            <a:r>
              <a:rPr lang="zh-CN" altLang="en-US" sz="2400" dirty="0" smtClean="0">
                <a:latin typeface="汉仪中隶书简" charset="-122"/>
                <a:ea typeface="汉仪中隶书简" charset="-122"/>
              </a:rPr>
              <a:t>，乃至杀身成仁。当一个侠士把自己的武功和仁爱高度结合到一起时，才真正完成“大侠”的升华。</a:t>
            </a:r>
            <a:endParaRPr lang="zh-CN" altLang="en-US" sz="2400" dirty="0">
              <a:latin typeface="汉仪中隶书简" charset="-122"/>
              <a:ea typeface="汉仪中隶书简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851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787156" y="-1986127"/>
            <a:ext cx="10603432" cy="7629525"/>
            <a:chOff x="-787156" y="-1986127"/>
            <a:chExt cx="10603432" cy="762952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6691044">
              <a:off x="-2030169" y="-743114"/>
              <a:ext cx="7629525" cy="51435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521315">
              <a:off x="-481746" y="-938937"/>
              <a:ext cx="7629525" cy="51435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86751" y="-668610"/>
              <a:ext cx="7629525" cy="5143500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lum bright="37000" contrast="71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555526"/>
            <a:ext cx="2592609" cy="468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302294">
            <a:off x="1857923" y="2069896"/>
            <a:ext cx="8406288" cy="20398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78462" y="915566"/>
            <a:ext cx="677108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汉仪中隶书简" panose="02010609000101010101" pitchFamily="49" charset="-122"/>
                <a:ea typeface="汉仪中隶书简" panose="02010609000101010101" pitchFamily="49" charset="-122"/>
              </a:rPr>
              <a:t>目录</a:t>
            </a:r>
            <a:endParaRPr lang="zh-CN" altLang="en-US" sz="3200" dirty="0">
              <a:solidFill>
                <a:schemeClr val="bg1"/>
              </a:solidFill>
              <a:latin typeface="汉仪中隶书简" panose="02010609000101010101" pitchFamily="49" charset="-122"/>
              <a:ea typeface="汉仪中隶书简" panose="0201060900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2583" y="1493397"/>
            <a:ext cx="461665" cy="13619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汉仪中隶书简" panose="02010600030101010101" charset="-122"/>
                <a:ea typeface="汉仪中隶书简"/>
              </a:rPr>
              <a:t>壹 何为英雄</a:t>
            </a:r>
            <a:endParaRPr lang="zh-CN" altLang="en-US" dirty="0">
              <a:solidFill>
                <a:schemeClr val="bg1"/>
              </a:solidFill>
              <a:latin typeface="汉仪中隶书简" panose="02010600030101010101" charset="-122"/>
              <a:ea typeface="汉仪中隶书简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39849" y="1493397"/>
            <a:ext cx="461665" cy="13619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汉仪中隶书简" panose="02010600030101010101" charset="-122"/>
                <a:ea typeface="汉仪中隶书简"/>
              </a:rPr>
              <a:t>贰 射雕英雄</a:t>
            </a:r>
            <a:endParaRPr lang="zh-CN" altLang="en-US" dirty="0">
              <a:solidFill>
                <a:schemeClr val="bg1"/>
              </a:solidFill>
              <a:latin typeface="汉仪中隶书简" panose="02010600030101010101" charset="-122"/>
              <a:ea typeface="汉仪中隶书简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7115" y="1493397"/>
            <a:ext cx="461665" cy="13619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汉仪中隶书简" panose="02010600030101010101" charset="-122"/>
                <a:ea typeface="汉仪中隶书简"/>
              </a:rPr>
              <a:t>叁 原文欣赏</a:t>
            </a:r>
            <a:endParaRPr lang="zh-CN" altLang="en-US" dirty="0">
              <a:solidFill>
                <a:schemeClr val="bg1"/>
              </a:solidFill>
              <a:latin typeface="汉仪中隶书简" panose="02010600030101010101" charset="-122"/>
              <a:ea typeface="汉仪中隶书简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9676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436" b="-1"/>
          <a:stretch/>
        </p:blipFill>
        <p:spPr>
          <a:xfrm>
            <a:off x="1394470" y="0"/>
            <a:ext cx="7749530" cy="5199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91903" y="806500"/>
            <a:ext cx="492443" cy="15029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latin typeface="汉仪中隶书简" panose="02010600030101010101" charset="-122"/>
                <a:ea typeface="汉仪中隶书简"/>
              </a:rPr>
              <a:t>壹 何为英雄</a:t>
            </a:r>
            <a:endParaRPr lang="zh-CN" altLang="en-US" sz="2000" dirty="0">
              <a:latin typeface="汉仪中隶书简" panose="02010600030101010101" charset="-122"/>
              <a:ea typeface="汉仪中隶书简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3129" y="1347614"/>
            <a:ext cx="2262158" cy="34563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汉仪中隶书简" panose="02010600030101010101" charset="-122"/>
                <a:ea typeface="汉仪中隶书简"/>
              </a:rPr>
              <a:t>作者在作品结尾处借郭靖之口点出：</a:t>
            </a:r>
            <a:r>
              <a:rPr lang="zh-CN" altLang="en-US" dirty="0" smtClean="0">
                <a:latin typeface="汉仪中隶书简" charset="-122"/>
                <a:ea typeface="汉仪中隶书简" charset="-122"/>
              </a:rPr>
              <a:t>真正的英雄不是南征北战，而是忧国忧民，永远怀揣着怜悯之心，生前，为世人所敬仰，死后，为世人所追慕</a:t>
            </a:r>
            <a:endParaRPr lang="zh-CN" altLang="en-US" dirty="0">
              <a:latin typeface="汉仪中隶书简" charset="-122"/>
              <a:ea typeface="汉仪中隶书简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1800" y="0"/>
            <a:ext cx="1240105" cy="1125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425" y="2517165"/>
            <a:ext cx="49244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latin typeface="段宁毛笔行书" pitchFamily="65" charset="-122"/>
                <a:ea typeface="段宁毛笔行书" pitchFamily="65" charset="-122"/>
              </a:rPr>
              <a:t>经年尘土满征衣</a:t>
            </a:r>
            <a:endParaRPr lang="zh-CN" altLang="en-US" sz="2000" dirty="0">
              <a:latin typeface="段宁毛笔行书" pitchFamily="65" charset="-122"/>
              <a:ea typeface="段宁毛笔行书" pitchFamily="65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516" y="3118052"/>
            <a:ext cx="49244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latin typeface="段宁毛笔行书" pitchFamily="65" charset="-122"/>
                <a:ea typeface="段宁毛笔行书" pitchFamily="65" charset="-122"/>
              </a:rPr>
              <a:t>特特寻芳上翠微</a:t>
            </a:r>
            <a:endParaRPr lang="zh-CN" altLang="en-US" sz="2000" dirty="0">
              <a:latin typeface="段宁毛笔行书" pitchFamily="65" charset="-122"/>
              <a:ea typeface="段宁毛笔行书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401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8" y="2460222"/>
            <a:ext cx="1732457" cy="26832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30995" y="8699"/>
            <a:ext cx="363474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4048" y="267494"/>
            <a:ext cx="553998" cy="25150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latin typeface="段宁毛笔行书" pitchFamily="65" charset="-122"/>
                <a:ea typeface="段宁毛笔行书" pitchFamily="65" charset="-122"/>
              </a:rPr>
              <a:t>贰 射雕英雄</a:t>
            </a:r>
            <a:endParaRPr lang="zh-CN" altLang="en-US" sz="2400" dirty="0">
              <a:latin typeface="段宁毛笔行书" pitchFamily="65" charset="-122"/>
              <a:ea typeface="段宁毛笔行书" pitchFamily="65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8104" y="123478"/>
            <a:ext cx="3108424" cy="18529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8" y="2410004"/>
            <a:ext cx="1732453" cy="2822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27784" y="2355726"/>
            <a:ext cx="2660404" cy="26125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3648" y="267494"/>
            <a:ext cx="2126414" cy="20881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91680" y="84355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latin typeface="汉仪中隶书简" pitchFamily="49" charset="-122"/>
                <a:ea typeface="汉仪中隶书简" pitchFamily="49" charset="-122"/>
              </a:rPr>
              <a:t>郭靖</a:t>
            </a:r>
            <a:endParaRPr lang="zh-CN" altLang="en-US" sz="5400" dirty="0">
              <a:latin typeface="汉仪中隶书简" pitchFamily="49" charset="-122"/>
              <a:ea typeface="汉仪中隶书简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1840" y="2787774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汉仪中隶书简" charset="-122"/>
                <a:ea typeface="汉仪中隶书简" charset="-122"/>
              </a:rPr>
              <a:t>成吉思汗</a:t>
            </a:r>
            <a:endParaRPr lang="zh-CN" altLang="en-US" sz="5400" dirty="0">
              <a:latin typeface="汉仪中隶书简" charset="-122"/>
              <a:ea typeface="汉仪中隶书简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5376148"/>
      </p:ext>
    </p:extLst>
  </p:cSld>
  <p:clrMapOvr>
    <a:masterClrMapping/>
  </p:clrMapOvr>
  <p:transition spd="med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4008" y="627534"/>
            <a:ext cx="4613116" cy="44282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2440" y="112395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latin typeface="段宁毛笔行书" pitchFamily="65" charset="-122"/>
                <a:ea typeface="段宁毛笔行书" pitchFamily="65" charset="-122"/>
              </a:rPr>
              <a:t>尘世如潮人如</a:t>
            </a:r>
            <a:r>
              <a:rPr lang="zh-CN" altLang="en-US" dirty="0" smtClean="0">
                <a:latin typeface="段宁毛笔行书" pitchFamily="65" charset="-122"/>
                <a:ea typeface="段宁毛笔行书" pitchFamily="65" charset="-122"/>
              </a:rPr>
              <a:t>水</a:t>
            </a:r>
            <a:endParaRPr lang="zh-CN" altLang="en-US" dirty="0">
              <a:latin typeface="段宁毛笔行书" pitchFamily="65" charset="-122"/>
              <a:ea typeface="段宁毛笔行书" pitchFamily="65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7073" y="771550"/>
            <a:ext cx="3877985" cy="3816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   郭靖最重要的是他的</a:t>
            </a:r>
            <a:r>
              <a:rPr lang="zh-CN" altLang="en-US" sz="2000" dirty="0" smtClean="0">
                <a:solidFill>
                  <a:srgbClr val="C00000"/>
                </a:solidFill>
                <a:latin typeface="汉仪中隶书简" charset="-122"/>
                <a:ea typeface="汉仪中隶书简" charset="-122"/>
              </a:rPr>
              <a:t>人格</a:t>
            </a:r>
            <a:r>
              <a:rPr lang="zh-CN" altLang="en-US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，武功犹在其次。</a:t>
            </a:r>
            <a:r>
              <a:rPr lang="zh-CN" altLang="en-US" sz="2000" dirty="0" smtClean="0">
                <a:solidFill>
                  <a:srgbClr val="C00000"/>
                </a:solidFill>
                <a:latin typeface="汉仪中隶书简" charset="-122"/>
                <a:ea typeface="汉仪中隶书简" charset="-122"/>
              </a:rPr>
              <a:t>天下为怀</a:t>
            </a:r>
            <a:r>
              <a:rPr lang="en-US" altLang="zh-CN" sz="2000" dirty="0" smtClean="0">
                <a:solidFill>
                  <a:srgbClr val="C00000"/>
                </a:solidFill>
                <a:latin typeface="汉仪中隶书简" charset="-122"/>
                <a:ea typeface="汉仪中隶书简" charset="-122"/>
              </a:rPr>
              <a:t>,</a:t>
            </a:r>
            <a:r>
              <a:rPr lang="zh-CN" altLang="en-US" sz="2000" dirty="0" smtClean="0">
                <a:solidFill>
                  <a:srgbClr val="C00000"/>
                </a:solidFill>
                <a:latin typeface="汉仪中隶书简" charset="-122"/>
                <a:ea typeface="汉仪中隶书简" charset="-122"/>
              </a:rPr>
              <a:t>苍生为念</a:t>
            </a:r>
            <a:r>
              <a:rPr lang="zh-CN" altLang="en-US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是侠的最高理想</a:t>
            </a:r>
            <a:r>
              <a:rPr lang="en-US" altLang="zh-CN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,</a:t>
            </a:r>
            <a:r>
              <a:rPr lang="zh-CN" altLang="en-US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在民族冲突极其尖锐时</a:t>
            </a:r>
            <a:r>
              <a:rPr lang="en-US" altLang="zh-CN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,</a:t>
            </a:r>
            <a:r>
              <a:rPr lang="zh-CN" altLang="en-US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郭靖把人民的苦难放在第一位</a:t>
            </a:r>
            <a:r>
              <a:rPr lang="en-US" altLang="zh-CN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,</a:t>
            </a:r>
            <a:r>
              <a:rPr lang="zh-CN" altLang="en-US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他的仁心义胆大义凛然</a:t>
            </a:r>
            <a:r>
              <a:rPr lang="en-US" altLang="zh-CN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,</a:t>
            </a:r>
            <a:r>
              <a:rPr lang="zh-CN" altLang="en-US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大气磅礴。而且这一位大英雄令人钦佩之处不仅在于他战胜了自己天生</a:t>
            </a:r>
            <a:r>
              <a:rPr lang="zh-CN" altLang="en-US" sz="2000" dirty="0" smtClean="0">
                <a:solidFill>
                  <a:srgbClr val="C00000"/>
                </a:solidFill>
                <a:latin typeface="汉仪中隶书简" charset="-122"/>
                <a:ea typeface="汉仪中隶书简" charset="-122"/>
              </a:rPr>
              <a:t>资质愚钝</a:t>
            </a:r>
            <a:r>
              <a:rPr lang="en-US" altLang="zh-CN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,</a:t>
            </a:r>
            <a:r>
              <a:rPr lang="zh-CN" altLang="en-US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以博大胸怀与坚强意志练成了绝世的武功</a:t>
            </a:r>
            <a:r>
              <a:rPr lang="en-US" altLang="zh-CN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,</a:t>
            </a:r>
            <a:r>
              <a:rPr lang="zh-CN" altLang="en-US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而且在于他超越了一己的私家恩怨</a:t>
            </a:r>
            <a:r>
              <a:rPr lang="en-US" altLang="zh-CN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,</a:t>
            </a:r>
            <a:r>
              <a:rPr lang="zh-CN" altLang="en-US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成为了一个奋不顾身甚至</a:t>
            </a:r>
            <a:r>
              <a:rPr lang="zh-CN" altLang="en-US" sz="2000" dirty="0" smtClean="0">
                <a:solidFill>
                  <a:srgbClr val="C00000"/>
                </a:solidFill>
                <a:latin typeface="汉仪中隶书简" charset="-122"/>
                <a:ea typeface="汉仪中隶书简" charset="-122"/>
              </a:rPr>
              <a:t>知其不可为而为之</a:t>
            </a:r>
            <a:r>
              <a:rPr lang="zh-CN" altLang="en-US" sz="20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的挽救民族危亡的大英雄。</a:t>
            </a:r>
            <a:endParaRPr lang="zh-CN" altLang="en-US" sz="2000" dirty="0">
              <a:latin typeface="汉仪中隶书简" charset="-122"/>
              <a:ea typeface="汉仪中隶书简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7375" y="483518"/>
            <a:ext cx="677108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 smtClean="0">
                <a:latin typeface="汉仪中隶书简" panose="02010600030101010101" charset="-122"/>
                <a:ea typeface="汉仪中隶书简" panose="02010600030101010101" charset="-122"/>
              </a:rPr>
              <a:t>郭靖</a:t>
            </a:r>
            <a:endParaRPr lang="zh-CN" altLang="en-US" sz="3200" dirty="0">
              <a:latin typeface="汉仪中隶书简" panose="02010600030101010101" charset="-122"/>
              <a:ea typeface="汉仪中隶书简" panose="02010600030101010101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44408" y="1347614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latin typeface="段宁毛笔行书" pitchFamily="65" charset="-122"/>
                <a:ea typeface="段宁毛笔行书" pitchFamily="65" charset="-122"/>
              </a:rPr>
              <a:t>只</a:t>
            </a:r>
            <a:r>
              <a:rPr lang="zh-CN" altLang="en-US" dirty="0">
                <a:latin typeface="段宁毛笔行书" pitchFamily="65" charset="-122"/>
                <a:ea typeface="段宁毛笔行书" pitchFamily="65" charset="-122"/>
              </a:rPr>
              <a:t>叹江湖几人回</a:t>
            </a:r>
          </a:p>
        </p:txBody>
      </p:sp>
    </p:spTree>
    <p:extLst>
      <p:ext uri="{BB962C8B-B14F-4D97-AF65-F5344CB8AC3E}">
        <p14:creationId xmlns:p14="http://schemas.microsoft.com/office/powerpoint/2010/main" xmlns="" val="401537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358516" flipH="1">
            <a:off x="142060" y="2204930"/>
            <a:ext cx="8968940" cy="1280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771550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汉仪中隶书简" pitchFamily="49" charset="-122"/>
                <a:ea typeface="汉仪中隶书简" pitchFamily="49" charset="-122"/>
              </a:rPr>
              <a:t>1.</a:t>
            </a:r>
            <a:r>
              <a:rPr lang="zh-CN" altLang="en-US" sz="1400" dirty="0" smtClean="0">
                <a:latin typeface="汉仪中隶书简" pitchFamily="49" charset="-122"/>
                <a:ea typeface="汉仪中隶书简" pitchFamily="49" charset="-122"/>
              </a:rPr>
              <a:t>尊长抉择</a:t>
            </a:r>
            <a:r>
              <a:rPr lang="en-US" altLang="zh-CN" sz="1400" dirty="0" smtClean="0">
                <a:latin typeface="汉仪中隶书简" pitchFamily="49" charset="-122"/>
                <a:ea typeface="汉仪中隶书简" pitchFamily="49" charset="-122"/>
              </a:rPr>
              <a:t>&amp;</a:t>
            </a:r>
            <a:r>
              <a:rPr lang="zh-CN" altLang="en-US" sz="1400" dirty="0" smtClean="0">
                <a:latin typeface="汉仪中隶书简" pitchFamily="49" charset="-122"/>
                <a:ea typeface="汉仪中隶书简" pitchFamily="49" charset="-122"/>
              </a:rPr>
              <a:t>内心感情</a:t>
            </a:r>
            <a:r>
              <a:rPr lang="en-US" altLang="zh-CN" sz="1400" dirty="0" smtClean="0">
                <a:latin typeface="汉仪中隶书简" pitchFamily="49" charset="-122"/>
                <a:ea typeface="汉仪中隶书简" pitchFamily="49" charset="-122"/>
              </a:rPr>
              <a:t>&amp;</a:t>
            </a:r>
            <a:r>
              <a:rPr lang="zh-CN" altLang="en-US" sz="1400" dirty="0" smtClean="0">
                <a:latin typeface="汉仪中隶书简" pitchFamily="49" charset="-122"/>
                <a:ea typeface="汉仪中隶书简" pitchFamily="49" charset="-122"/>
              </a:rPr>
              <a:t>道义责任</a:t>
            </a:r>
            <a:endParaRPr lang="zh-CN" altLang="en-US" sz="1400" dirty="0">
              <a:latin typeface="汉仪中隶书简" pitchFamily="49" charset="-122"/>
              <a:ea typeface="汉仪中隶书简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203598"/>
            <a:ext cx="30963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汉仪中隶书简" pitchFamily="49" charset="-122"/>
                <a:ea typeface="汉仪中隶书简" pitchFamily="49" charset="-122"/>
              </a:rPr>
              <a:t>   他不愿</a:t>
            </a:r>
            <a:r>
              <a:rPr lang="zh-CN" altLang="en-US" sz="1400" dirty="0" smtClean="0">
                <a:latin typeface="汉仪中隶书简" pitchFamily="49" charset="-122"/>
                <a:ea typeface="汉仪中隶书简" pitchFamily="49" charset="-122"/>
              </a:rPr>
              <a:t>因尊</a:t>
            </a:r>
            <a:r>
              <a:rPr lang="zh-CN" altLang="en-US" sz="1400" dirty="0" smtClean="0">
                <a:latin typeface="汉仪中隶书简" pitchFamily="49" charset="-122"/>
                <a:ea typeface="汉仪中隶书简" pitchFamily="49" charset="-122"/>
              </a:rPr>
              <a:t>长的几句话便放弃黄蓉，娶穆念慈；但在黄蓉和华筝中，却选择了华筝。可见在郭靖心中</a:t>
            </a:r>
            <a:r>
              <a:rPr lang="zh-CN" altLang="en-US" sz="1400" dirty="0" smtClean="0">
                <a:solidFill>
                  <a:srgbClr val="C00000"/>
                </a:solidFill>
                <a:latin typeface="汉仪中隶书简" pitchFamily="49" charset="-122"/>
                <a:ea typeface="汉仪中隶书简" pitchFamily="49" charset="-122"/>
              </a:rPr>
              <a:t>道义责任</a:t>
            </a:r>
            <a:r>
              <a:rPr lang="zh-CN" altLang="en-US" sz="1400" dirty="0" smtClean="0">
                <a:latin typeface="汉仪中隶书简" pitchFamily="49" charset="-122"/>
                <a:ea typeface="汉仪中隶书简" pitchFamily="49" charset="-122"/>
              </a:rPr>
              <a:t>处于至高地位。面对蓉儿的伤心欲绝，也只好说道：“</a:t>
            </a:r>
            <a:r>
              <a:rPr lang="zh-CN" altLang="en-US" sz="1400" dirty="0" smtClean="0">
                <a:solidFill>
                  <a:srgbClr val="333333"/>
                </a:solidFill>
                <a:latin typeface="汉仪中隶书简" charset="-122"/>
                <a:ea typeface="汉仪中隶书简" charset="-122"/>
              </a:rPr>
              <a:t>我是个蠢人，什么事理都不明白，我只知道答允过的话，决不能反悔。”</a:t>
            </a:r>
            <a:endParaRPr lang="zh-CN" altLang="en-US" sz="1400" dirty="0">
              <a:latin typeface="汉仪中隶书简" charset="-122"/>
              <a:ea typeface="汉仪中隶书简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560" y="195486"/>
            <a:ext cx="3096344" cy="432048"/>
          </a:xfrm>
          <a:prstGeom prst="rect">
            <a:avLst/>
          </a:prstGeom>
          <a:blipFill>
            <a:blip r:embed="rId3" cstate="print"/>
            <a:stretch>
              <a:fillRect l="1000" t="1000" r="2000" b="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汉仪中隶书简" pitchFamily="49" charset="-122"/>
                <a:ea typeface="汉仪中隶书简" pitchFamily="49" charset="-122"/>
              </a:rPr>
              <a:t>成长历程</a:t>
            </a:r>
            <a:endParaRPr lang="zh-CN" altLang="en-US" dirty="0">
              <a:solidFill>
                <a:schemeClr val="tx1"/>
              </a:solidFill>
              <a:latin typeface="汉仪中隶书简" pitchFamily="49" charset="-122"/>
              <a:ea typeface="汉仪中隶书简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5976" y="195486"/>
            <a:ext cx="607695" cy="46599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419872" y="1131590"/>
            <a:ext cx="2839244" cy="28392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52436" y="99085"/>
            <a:ext cx="1107996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latin typeface="段宁毛笔行书" pitchFamily="65" charset="-122"/>
                <a:ea typeface="段宁毛笔行书" pitchFamily="65" charset="-122"/>
              </a:rPr>
              <a:t>风雪连天射白鹿</a:t>
            </a:r>
            <a:endParaRPr lang="en-US" altLang="zh-CN" sz="2000" dirty="0" smtClean="0">
              <a:latin typeface="段宁毛笔行书" pitchFamily="65" charset="-122"/>
              <a:ea typeface="段宁毛笔行书" pitchFamily="65" charset="-122"/>
            </a:endParaRPr>
          </a:p>
          <a:p>
            <a:endParaRPr lang="en-US" altLang="zh-CN" sz="2000" dirty="0" smtClean="0">
              <a:latin typeface="段宁毛笔行书" pitchFamily="65" charset="-122"/>
              <a:ea typeface="段宁毛笔行书" pitchFamily="65" charset="-122"/>
            </a:endParaRPr>
          </a:p>
          <a:p>
            <a:r>
              <a:rPr lang="zh-CN" altLang="en-US" sz="2000" dirty="0" smtClean="0">
                <a:latin typeface="段宁毛笔行书" pitchFamily="65" charset="-122"/>
                <a:ea typeface="段宁毛笔行书" pitchFamily="65" charset="-122"/>
              </a:rPr>
              <a:t> 笑书神侠倚</a:t>
            </a:r>
            <a:r>
              <a:rPr lang="zh-CN" altLang="en-US" sz="2000" dirty="0" smtClean="0">
                <a:latin typeface="段宁毛笔行书" pitchFamily="65" charset="-122"/>
                <a:ea typeface="段宁毛笔行书" pitchFamily="65" charset="-122"/>
              </a:rPr>
              <a:t>碧鸳</a:t>
            </a:r>
            <a:endParaRPr lang="en-US" altLang="zh-CN" sz="2000" dirty="0" smtClean="0">
              <a:latin typeface="段宁毛笔行书" pitchFamily="65" charset="-122"/>
              <a:ea typeface="段宁毛笔行书" pitchFamily="65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3507854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汉仪中隶书简" pitchFamily="49" charset="-122"/>
                <a:ea typeface="汉仪中隶书简" pitchFamily="49" charset="-122"/>
              </a:rPr>
              <a:t>2.</a:t>
            </a:r>
            <a:r>
              <a:rPr lang="zh-CN" altLang="en-US" sz="1400" dirty="0" smtClean="0">
                <a:latin typeface="汉仪中隶书简" pitchFamily="49" charset="-122"/>
                <a:ea typeface="汉仪中隶书简" pitchFamily="49" charset="-122"/>
              </a:rPr>
              <a:t>大义灭亲</a:t>
            </a:r>
            <a:endParaRPr lang="zh-CN" altLang="en-US" sz="1400" dirty="0" smtClean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1560" y="3867894"/>
            <a:ext cx="3024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汉仪中隶书简" charset="-122"/>
                <a:ea typeface="汉仪中隶书简" charset="-122"/>
              </a:rPr>
              <a:t>    在宋蒙准备大战的情况下，靖蓉二人以保护国家安危为己任，决定刺杀拖雷。</a:t>
            </a:r>
            <a:endParaRPr lang="zh-CN" altLang="en-US" sz="1400" dirty="0">
              <a:latin typeface="汉仪中隶书简" charset="-122"/>
              <a:ea typeface="汉仪中隶书简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68144" y="3075806"/>
            <a:ext cx="29583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prstClr val="black"/>
                </a:solidFill>
                <a:latin typeface="汉仪中隶书简" charset="-122"/>
                <a:ea typeface="汉仪中隶书简" charset="-122"/>
              </a:rPr>
              <a:t>    此后郭靖以自己的偶像岳飞作为榜样，以「为国为民，侠之大者」的人生理念作为自己的人生目标，守护南宋边境襄阳城，为民奋勇抵抗外敌，成为人所敬仰的民族英雄。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153761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4" grpId="0"/>
      <p:bldP spid="13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7544" y="2551212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srgbClr val="1A1A1A"/>
                </a:solidFill>
                <a:latin typeface="段宁毛笔行书" charset="-122"/>
                <a:ea typeface="段宁毛笔行书" charset="-122"/>
              </a:rPr>
              <a:t>成</a:t>
            </a:r>
            <a:r>
              <a:rPr lang="zh-CN" altLang="en-US" dirty="0" smtClean="0">
                <a:solidFill>
                  <a:srgbClr val="1A1A1A"/>
                </a:solidFill>
                <a:latin typeface="段宁毛笔行书" charset="-122"/>
                <a:ea typeface="段宁毛笔行书" charset="-122"/>
              </a:rPr>
              <a:t>吉思</a:t>
            </a:r>
            <a:r>
              <a:rPr lang="zh-CN" altLang="en-US" dirty="0" smtClean="0">
                <a:solidFill>
                  <a:srgbClr val="1A1A1A"/>
                </a:solidFill>
                <a:latin typeface="段宁毛笔行书" charset="-122"/>
                <a:ea typeface="段宁毛笔行书" charset="-122"/>
              </a:rPr>
              <a:t>汗 一</a:t>
            </a:r>
            <a:endParaRPr lang="zh-CN" altLang="en-US" dirty="0">
              <a:latin typeface="段宁毛笔行书" charset="-122"/>
              <a:ea typeface="段宁毛笔行书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1356" y="1059582"/>
            <a:ext cx="677108" cy="18722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 smtClean="0">
                <a:latin typeface="汉仪中隶书简" charset="-122"/>
                <a:ea typeface="汉仪中隶书简" charset="-122"/>
              </a:rPr>
              <a:t>成吉思汗</a:t>
            </a:r>
            <a:endParaRPr lang="zh-CN" altLang="en-US" sz="3200" dirty="0">
              <a:latin typeface="汉仪中隶书简" charset="-122"/>
              <a:ea typeface="汉仪中隶书简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08520" y="267494"/>
            <a:ext cx="5143500" cy="51435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7504" y="2715766"/>
            <a:ext cx="3600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1A1A1A"/>
                </a:solidFill>
                <a:latin typeface="段宁毛笔行书" charset="-122"/>
                <a:ea typeface="段宁毛笔行书" charset="-122"/>
              </a:rPr>
              <a:t>只识弯弓射大雕</a:t>
            </a:r>
            <a:endParaRPr lang="zh-CN" altLang="en-US" dirty="0">
              <a:latin typeface="段宁毛笔行书" charset="-122"/>
              <a:ea typeface="段宁毛笔行书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544" y="3775348"/>
            <a:ext cx="461665" cy="1368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latin typeface="段宁毛笔行书" charset="-122"/>
                <a:ea typeface="段宁毛笔行书" charset="-122"/>
              </a:rPr>
              <a:t>代天骄</a:t>
            </a:r>
            <a:endParaRPr lang="zh-CN" altLang="en-US" dirty="0">
              <a:latin typeface="段宁毛笔行书" charset="-122"/>
              <a:ea typeface="段宁毛笔行书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71600" y="483518"/>
            <a:ext cx="83529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>
                <a:solidFill>
                  <a:srgbClr val="1A1A1A"/>
                </a:solidFill>
                <a:latin typeface="-apple-system"/>
              </a:rPr>
              <a:t>　　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>
                <a:solidFill>
                  <a:srgbClr val="1A1A1A"/>
                </a:solidFill>
                <a:latin typeface="-apple-system"/>
              </a:rPr>
              <a:t>　　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>
                <a:solidFill>
                  <a:srgbClr val="1A1A1A"/>
                </a:solidFill>
                <a:latin typeface="-apple-system"/>
              </a:rPr>
              <a:t>　　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>
                <a:solidFill>
                  <a:srgbClr val="1A1A1A"/>
                </a:solidFill>
                <a:latin typeface="-apple-system"/>
              </a:rPr>
              <a:t>　　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57739" y="627534"/>
            <a:ext cx="5170646" cy="38884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汉仪中隶书简" charset="-122"/>
                <a:ea typeface="汉仪中隶书简" charset="-122"/>
              </a:rPr>
              <a:t>    西</a:t>
            </a:r>
            <a:r>
              <a:rPr lang="zh-CN" altLang="en-US" dirty="0" smtClean="0">
                <a:latin typeface="汉仪中隶书简" charset="-122"/>
                <a:ea typeface="汉仪中隶书简" charset="-122"/>
              </a:rPr>
              <a:t>方历史家认为整个人类历史上，只有希腊马其顿王亚历山大大帝、迦太基大将汉尼拔、阿拉伯回教苏丹萨拉丁、法国拿破仑，这四个人的军事天才方可和成吉思汗相比较，但四个人都比他不上。世界论剑，他是人类历史中天下无绝的“天下第一</a:t>
            </a:r>
            <a:r>
              <a:rPr lang="zh-CN" altLang="en-US" dirty="0" smtClean="0">
                <a:latin typeface="汉仪中隶书简" charset="-122"/>
                <a:ea typeface="汉仪中隶书简" charset="-122"/>
              </a:rPr>
              <a:t>”。</a:t>
            </a:r>
            <a:r>
              <a:rPr lang="zh-CN" altLang="en-US" b="1" dirty="0" smtClean="0">
                <a:solidFill>
                  <a:srgbClr val="800000"/>
                </a:solidFill>
                <a:latin typeface="汉仪中隶书简" charset="-122"/>
                <a:ea typeface="汉仪中隶书简" charset="-122"/>
              </a:rPr>
              <a:t>但</a:t>
            </a:r>
            <a:r>
              <a:rPr lang="en-US" altLang="zh-CN" b="1" dirty="0" smtClean="0">
                <a:solidFill>
                  <a:srgbClr val="800000"/>
                </a:solidFill>
                <a:latin typeface="汉仪中隶书简" charset="-122"/>
                <a:ea typeface="汉仪中隶书简" charset="-122"/>
              </a:rPr>
              <a:t>《</a:t>
            </a:r>
            <a:r>
              <a:rPr lang="zh-CN" altLang="en-US" b="1" dirty="0" smtClean="0">
                <a:solidFill>
                  <a:srgbClr val="800000"/>
                </a:solidFill>
                <a:latin typeface="汉仪中隶书简" charset="-122"/>
                <a:ea typeface="汉仪中隶书简" charset="-122"/>
              </a:rPr>
              <a:t>射雕英雄传</a:t>
            </a:r>
            <a:r>
              <a:rPr lang="en-US" altLang="zh-CN" b="1" dirty="0" smtClean="0">
                <a:solidFill>
                  <a:srgbClr val="800000"/>
                </a:solidFill>
                <a:latin typeface="汉仪中隶书简" charset="-122"/>
                <a:ea typeface="汉仪中隶书简" charset="-122"/>
              </a:rPr>
              <a:t>》</a:t>
            </a:r>
            <a:r>
              <a:rPr lang="zh-CN" altLang="en-US" b="1" dirty="0" smtClean="0">
                <a:solidFill>
                  <a:srgbClr val="800000"/>
                </a:solidFill>
                <a:latin typeface="汉仪中隶书简" charset="-122"/>
                <a:ea typeface="汉仪中隶书简" charset="-122"/>
              </a:rPr>
              <a:t>所更颂扬的英雄，是质朴厚道的平民郭靖</a:t>
            </a:r>
            <a:r>
              <a:rPr lang="zh-CN" altLang="en-US" dirty="0" smtClean="0">
                <a:solidFill>
                  <a:srgbClr val="800000"/>
                </a:solidFill>
                <a:latin typeface="汉仪中隶书简" charset="-122"/>
                <a:ea typeface="汉仪中隶书简" charset="-122"/>
              </a:rPr>
              <a:t>，</a:t>
            </a:r>
            <a:r>
              <a:rPr lang="zh-CN" altLang="en-US" b="1" dirty="0" smtClean="0">
                <a:solidFill>
                  <a:srgbClr val="800000"/>
                </a:solidFill>
                <a:latin typeface="汉仪中隶书简" charset="-122"/>
                <a:ea typeface="汉仪中隶书简" charset="-122"/>
              </a:rPr>
              <a:t>而不是灭国无数的成吉思汗</a:t>
            </a:r>
            <a:r>
              <a:rPr lang="zh-CN" altLang="en-US" dirty="0" smtClean="0">
                <a:solidFill>
                  <a:srgbClr val="800000"/>
                </a:solidFill>
                <a:latin typeface="汉仪中隶书简" charset="-122"/>
                <a:ea typeface="汉仪中隶书简" charset="-122"/>
              </a:rPr>
              <a:t>。</a:t>
            </a:r>
            <a:r>
              <a:rPr lang="zh-CN" altLang="en-US" dirty="0" smtClean="0">
                <a:latin typeface="汉仪中隶书简" charset="-122"/>
                <a:ea typeface="汉仪中隶书简" charset="-122"/>
              </a:rPr>
              <a:t>这也是</a:t>
            </a:r>
            <a:r>
              <a:rPr lang="zh-CN" altLang="en-US" dirty="0" smtClean="0">
                <a:latin typeface="汉仪中隶书简" charset="-122"/>
                <a:ea typeface="汉仪中隶书简" charset="-122"/>
              </a:rPr>
              <a:t>更加人民性的历史观点。</a:t>
            </a:r>
            <a:br>
              <a:rPr lang="zh-CN" altLang="en-US" dirty="0" smtClean="0">
                <a:latin typeface="汉仪中隶书简" charset="-122"/>
                <a:ea typeface="汉仪中隶书简" charset="-122"/>
              </a:rPr>
            </a:br>
            <a:endParaRPr lang="zh-CN" altLang="en-US" dirty="0">
              <a:latin typeface="汉仪中隶书简" charset="-122"/>
              <a:ea typeface="汉仪中隶书简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537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9" grpId="1"/>
      <p:bldP spid="18" grpId="2"/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0751" y="0"/>
            <a:ext cx="3857625" cy="514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96336" y="3147814"/>
            <a:ext cx="2694773" cy="3452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2400" y="1131590"/>
            <a:ext cx="492443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latin typeface="段宁毛笔行书" panose="03000509000000000000" charset="-122"/>
                <a:ea typeface="段宁毛笔行书" panose="03000509000000000000" charset="-122"/>
              </a:rPr>
              <a:t>为国为民</a:t>
            </a:r>
            <a:endParaRPr lang="zh-CN" altLang="en-US" sz="2000" dirty="0">
              <a:latin typeface="段宁毛笔行书" panose="03000509000000000000" charset="-122"/>
              <a:ea typeface="段宁毛笔行书" panose="03000509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75856" y="915566"/>
            <a:ext cx="475252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A1A1A"/>
                </a:solidFill>
                <a:latin typeface="-apple-system"/>
              </a:rPr>
              <a:t>    </a:t>
            </a:r>
            <a:r>
              <a:rPr lang="en-US" altLang="zh-CN" sz="1900" dirty="0" smtClean="0">
                <a:solidFill>
                  <a:srgbClr val="1A1A1A"/>
                </a:solidFill>
                <a:latin typeface="-apple-system"/>
              </a:rPr>
              <a:t>《</a:t>
            </a:r>
            <a:r>
              <a:rPr lang="zh-CN" altLang="en-US" sz="19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射雕英雄传</a:t>
            </a:r>
            <a:r>
              <a:rPr lang="en-US" altLang="zh-CN" sz="19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》</a:t>
            </a:r>
            <a:r>
              <a:rPr lang="zh-CN" altLang="en-US" sz="19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一书，明线无疑是郭靖，暗线则是成吉思汗带领的蒙古帝国的崛起。</a:t>
            </a:r>
            <a:r>
              <a:rPr lang="zh-CN" altLang="en-US" sz="1900" dirty="0" smtClean="0">
                <a:latin typeface="汉仪中隶书简" charset="-122"/>
                <a:ea typeface="汉仪中隶书简" charset="-122"/>
              </a:rPr>
              <a:t/>
            </a:r>
            <a:br>
              <a:rPr lang="zh-CN" altLang="en-US" sz="1900" dirty="0" smtClean="0">
                <a:latin typeface="汉仪中隶书简" charset="-122"/>
                <a:ea typeface="汉仪中隶书简" charset="-122"/>
              </a:rPr>
            </a:br>
            <a:r>
              <a:rPr lang="zh-CN" altLang="en-US" sz="1900" dirty="0" smtClean="0">
                <a:latin typeface="汉仪中隶书简" charset="-122"/>
                <a:ea typeface="汉仪中隶书简" charset="-122"/>
              </a:rPr>
              <a:t>    </a:t>
            </a:r>
            <a:r>
              <a:rPr lang="zh-CN" altLang="en-US" sz="19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郭</a:t>
            </a:r>
            <a:r>
              <a:rPr lang="zh-CN" altLang="en-US" sz="19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靖在整部书中，遍识真诚与谲诈，奉献与掠夺，无欲与野心，其实就是在对成吉思汗的一生功罪进行求证。郭靖没有见过亲生父亲，大汗最初对于他来说，就是一个高高在上无所不能史诗般的父亲形象，郭靖对他几乎是无条件的</a:t>
            </a:r>
            <a:r>
              <a:rPr lang="zh-CN" altLang="en-US" sz="1900" dirty="0" smtClean="0">
                <a:solidFill>
                  <a:srgbClr val="C21B0E"/>
                </a:solidFill>
                <a:latin typeface="汉仪中隶书简" charset="-122"/>
                <a:ea typeface="汉仪中隶书简" charset="-122"/>
              </a:rPr>
              <a:t>服从</a:t>
            </a:r>
            <a:r>
              <a:rPr lang="zh-CN" altLang="en-US" sz="19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和</a:t>
            </a:r>
            <a:r>
              <a:rPr lang="zh-CN" altLang="en-US" sz="1900" dirty="0" smtClean="0">
                <a:solidFill>
                  <a:srgbClr val="C21B0E"/>
                </a:solidFill>
                <a:latin typeface="汉仪中隶书简" charset="-122"/>
                <a:ea typeface="汉仪中隶书简" charset="-122"/>
              </a:rPr>
              <a:t>崇拜</a:t>
            </a:r>
            <a:r>
              <a:rPr lang="zh-CN" altLang="en-US" sz="19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。可一路走过河朔中原江南，他有了自己的信念，懵懂中产生了朴素的人文主义思想，再回到蒙古，大汗的形象就不是那么完美了，理念的不同产生激烈的</a:t>
            </a:r>
            <a:r>
              <a:rPr lang="zh-CN" altLang="en-US" sz="1900" dirty="0" smtClean="0">
                <a:solidFill>
                  <a:srgbClr val="800000"/>
                </a:solidFill>
                <a:latin typeface="汉仪中隶书简" charset="-122"/>
                <a:ea typeface="汉仪中隶书简" charset="-122"/>
              </a:rPr>
              <a:t>矛盾</a:t>
            </a:r>
            <a:r>
              <a:rPr lang="zh-CN" altLang="en-US" sz="1900" dirty="0" smtClean="0">
                <a:solidFill>
                  <a:srgbClr val="1A1A1A"/>
                </a:solidFill>
                <a:latin typeface="汉仪中隶书简" charset="-122"/>
                <a:ea typeface="汉仪中隶书简" charset="-122"/>
              </a:rPr>
              <a:t>，最终导致二人的决裂。</a:t>
            </a:r>
            <a:r>
              <a:rPr lang="zh-CN" altLang="en-US" sz="1900" dirty="0" smtClean="0">
                <a:latin typeface="汉仪中隶书简" charset="-122"/>
                <a:ea typeface="汉仪中隶书简" charset="-122"/>
              </a:rPr>
              <a:t/>
            </a:r>
            <a:br>
              <a:rPr lang="zh-CN" altLang="en-US" sz="1900" dirty="0" smtClean="0">
                <a:latin typeface="汉仪中隶书简" charset="-122"/>
                <a:ea typeface="汉仪中隶书简" charset="-122"/>
              </a:rPr>
            </a:br>
            <a:endParaRPr lang="zh-CN" altLang="en-US" sz="1900" dirty="0">
              <a:latin typeface="汉仪中隶书简" charset="-122"/>
              <a:ea typeface="汉仪中隶书简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76456" y="555526"/>
            <a:ext cx="360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段宁毛笔行书" panose="03000509000000000000" charset="-122"/>
                <a:ea typeface="段宁毛笔行书" panose="03000509000000000000" charset="-122"/>
              </a:rPr>
              <a:t>侠之大者</a:t>
            </a:r>
            <a:endParaRPr lang="zh-CN" altLang="en-US" dirty="0">
              <a:latin typeface="段宁毛笔行书" panose="03000509000000000000" charset="-122"/>
              <a:ea typeface="段宁毛笔行书" panose="03000509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11960" y="195486"/>
            <a:ext cx="3096344" cy="432048"/>
          </a:xfrm>
          <a:prstGeom prst="rect">
            <a:avLst/>
          </a:prstGeom>
          <a:blipFill>
            <a:blip r:embed="rId4" cstate="print"/>
            <a:stretch>
              <a:fillRect l="1000" t="1000" r="2000" b="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汉仪中隶书简" pitchFamily="49" charset="-122"/>
                <a:ea typeface="汉仪中隶书简" pitchFamily="49" charset="-122"/>
              </a:rPr>
              <a:t>郭</a:t>
            </a:r>
            <a:r>
              <a:rPr lang="zh-CN" altLang="en-US" dirty="0" smtClean="0">
                <a:solidFill>
                  <a:schemeClr val="tx1"/>
                </a:solidFill>
                <a:latin typeface="汉仪中隶书简" pitchFamily="49" charset="-122"/>
                <a:ea typeface="汉仪中隶书简" pitchFamily="49" charset="-122"/>
              </a:rPr>
              <a:t>靖</a:t>
            </a:r>
            <a:r>
              <a:rPr lang="en-US" altLang="zh-CN" dirty="0" smtClean="0">
                <a:solidFill>
                  <a:schemeClr val="tx1"/>
                </a:solidFill>
                <a:latin typeface="汉仪中隶书简" pitchFamily="49" charset="-122"/>
                <a:ea typeface="汉仪中隶书简" pitchFamily="49" charset="-122"/>
              </a:rPr>
              <a:t>&amp;</a:t>
            </a:r>
            <a:r>
              <a:rPr lang="zh-CN" altLang="en-US" dirty="0" smtClean="0">
                <a:solidFill>
                  <a:schemeClr val="tx1"/>
                </a:solidFill>
                <a:latin typeface="汉仪中隶书简" pitchFamily="49" charset="-122"/>
                <a:ea typeface="汉仪中隶书简" pitchFamily="49" charset="-122"/>
              </a:rPr>
              <a:t>成吉思汗</a:t>
            </a:r>
            <a:endParaRPr lang="zh-CN" altLang="en-US" dirty="0">
              <a:solidFill>
                <a:schemeClr val="tx1"/>
              </a:solidFill>
              <a:latin typeface="汉仪中隶书简" pitchFamily="49" charset="-122"/>
              <a:ea typeface="汉仪中隶书简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112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2"/>
      <p:bldP spid="13" grpId="0"/>
      <p:bldP spid="14" grpId="1"/>
      <p:bldP spid="15" grpId="0" animBg="1"/>
    </p:bldLst>
  </p:timing>
</p:sld>
</file>

<file path=ppt/theme/theme1.xml><?xml version="1.0" encoding="utf-8"?>
<a:theme xmlns:a="http://schemas.openxmlformats.org/drawingml/2006/main" name="武侠风PPT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武侠风PPT模板</Template>
  <TotalTime>542</TotalTime>
  <Words>1753</Words>
  <Application>Microsoft Office PowerPoint</Application>
  <PresentationFormat>全屏显示(16:9)</PresentationFormat>
  <Paragraphs>58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段宁毛笔行书</vt:lpstr>
      <vt:lpstr>汉仪中隶书简</vt:lpstr>
      <vt:lpstr>Calibri</vt:lpstr>
      <vt:lpstr>-apple-system</vt:lpstr>
      <vt:lpstr>楷体</vt:lpstr>
      <vt:lpstr>武侠风PPT模板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Company>dafanqie.net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SkyUser</dc:creator>
  <cp:lastModifiedBy>Administrator</cp:lastModifiedBy>
  <cp:revision>47</cp:revision>
  <dcterms:created xsi:type="dcterms:W3CDTF">2017-01-17T06:53:58Z</dcterms:created>
  <dcterms:modified xsi:type="dcterms:W3CDTF">2018-03-01T05:23:19Z</dcterms:modified>
</cp:coreProperties>
</file>